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9" r:id="rId17"/>
    <p:sldId id="282" r:id="rId18"/>
    <p:sldId id="276" r:id="rId19"/>
    <p:sldId id="280" r:id="rId20"/>
    <p:sldId id="281" r:id="rId21"/>
    <p:sldId id="277" r:id="rId22"/>
    <p:sldId id="278" r:id="rId23"/>
    <p:sldId id="265" r:id="rId2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7" autoAdjust="0"/>
    <p:restoredTop sz="94291" autoAdjust="0"/>
  </p:normalViewPr>
  <p:slideViewPr>
    <p:cSldViewPr snapToGrid="0" showGuides="1">
      <p:cViewPr varScale="1">
        <p:scale>
          <a:sx n="73" d="100"/>
          <a:sy n="73" d="100"/>
        </p:scale>
        <p:origin x="69" y="11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0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nric\Desktop\resul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nric\Desktop\resul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nric\Desktop\result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Planets dataset MAE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results!$A$1</c:f>
              <c:strCache>
                <c:ptCount val="1"/>
                <c:pt idx="0">
                  <c:v>planets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results!$A$2:$A$20</c:f>
              <c:numCache>
                <c:formatCode>General</c:formatCode>
                <c:ptCount val="19"/>
                <c:pt idx="0">
                  <c:v>37.895922159701598</c:v>
                </c:pt>
                <c:pt idx="1">
                  <c:v>36.519868039731399</c:v>
                </c:pt>
                <c:pt idx="2">
                  <c:v>35.1029342811809</c:v>
                </c:pt>
                <c:pt idx="3">
                  <c:v>34.321493480415597</c:v>
                </c:pt>
                <c:pt idx="4">
                  <c:v>33.791783107995201</c:v>
                </c:pt>
                <c:pt idx="5">
                  <c:v>33.363123441435299</c:v>
                </c:pt>
                <c:pt idx="6">
                  <c:v>33.175943269519202</c:v>
                </c:pt>
                <c:pt idx="7">
                  <c:v>33.041665917436397</c:v>
                </c:pt>
                <c:pt idx="8">
                  <c:v>32.917727541856202</c:v>
                </c:pt>
                <c:pt idx="9">
                  <c:v>32.800631200613601</c:v>
                </c:pt>
                <c:pt idx="10">
                  <c:v>32.724502523522403</c:v>
                </c:pt>
                <c:pt idx="11">
                  <c:v>32.677809870010897</c:v>
                </c:pt>
                <c:pt idx="12">
                  <c:v>32.631121214475598</c:v>
                </c:pt>
                <c:pt idx="13">
                  <c:v>32.577419827191399</c:v>
                </c:pt>
                <c:pt idx="14">
                  <c:v>32.535569982902999</c:v>
                </c:pt>
                <c:pt idx="15">
                  <c:v>32.503330998780399</c:v>
                </c:pt>
                <c:pt idx="16">
                  <c:v>32.465272635883501</c:v>
                </c:pt>
                <c:pt idx="17">
                  <c:v>32.444430634296097</c:v>
                </c:pt>
                <c:pt idx="18">
                  <c:v>32.422289350224801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08-438C-82E3-124420B99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8650712"/>
        <c:axId val="468652352"/>
      </c:lineChart>
      <c:catAx>
        <c:axId val="46865071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8652352"/>
        <c:crosses val="autoZero"/>
        <c:auto val="1"/>
        <c:lblAlgn val="ctr"/>
        <c:lblOffset val="100"/>
        <c:noMultiLvlLbl val="0"/>
      </c:catAx>
      <c:valAx>
        <c:axId val="4686523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MAE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8650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/>
              <a:t>People dataset MAE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results!$C$1</c:f>
              <c:strCache>
                <c:ptCount val="1"/>
                <c:pt idx="0">
                  <c:v>people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results!$C$2:$C$20</c:f>
              <c:numCache>
                <c:formatCode>General</c:formatCode>
                <c:ptCount val="19"/>
                <c:pt idx="0">
                  <c:v>10.788241096887001</c:v>
                </c:pt>
                <c:pt idx="1">
                  <c:v>10.162156777967899</c:v>
                </c:pt>
                <c:pt idx="2">
                  <c:v>9.8376480122206509</c:v>
                </c:pt>
                <c:pt idx="3">
                  <c:v>9.6765447435488294</c:v>
                </c:pt>
                <c:pt idx="4">
                  <c:v>9.5814957510946392</c:v>
                </c:pt>
                <c:pt idx="5">
                  <c:v>9.5113350286430904</c:v>
                </c:pt>
                <c:pt idx="6">
                  <c:v>9.46034575206032</c:v>
                </c:pt>
                <c:pt idx="7">
                  <c:v>9.4206575258839607</c:v>
                </c:pt>
                <c:pt idx="8">
                  <c:v>9.3897889055245702</c:v>
                </c:pt>
                <c:pt idx="9">
                  <c:v>9.3650940092370494</c:v>
                </c:pt>
                <c:pt idx="10">
                  <c:v>9.3448890940927196</c:v>
                </c:pt>
                <c:pt idx="11">
                  <c:v>9.3280516648057894</c:v>
                </c:pt>
                <c:pt idx="12">
                  <c:v>9.3138046092552997</c:v>
                </c:pt>
                <c:pt idx="13">
                  <c:v>9.3015928473548808</c:v>
                </c:pt>
                <c:pt idx="14">
                  <c:v>9.2910093203745099</c:v>
                </c:pt>
                <c:pt idx="15">
                  <c:v>9.2817487342666993</c:v>
                </c:pt>
                <c:pt idx="16">
                  <c:v>9.2735776288774492</c:v>
                </c:pt>
                <c:pt idx="17">
                  <c:v>9.2663144240869997</c:v>
                </c:pt>
                <c:pt idx="18">
                  <c:v>9.2598157671692292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F3-4336-8F25-FCDC1939C5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8656616"/>
        <c:axId val="468657928"/>
      </c:lineChart>
      <c:catAx>
        <c:axId val="468656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8657928"/>
        <c:crosses val="autoZero"/>
        <c:auto val="1"/>
        <c:lblAlgn val="ctr"/>
        <c:lblOffset val="100"/>
        <c:noMultiLvlLbl val="0"/>
      </c:catAx>
      <c:valAx>
        <c:axId val="468657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MAE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68656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/>
              <a:t>Hotels dataset MAE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results!$B$1</c:f>
              <c:strCache>
                <c:ptCount val="1"/>
                <c:pt idx="0">
                  <c:v>hotels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results!$B$2:$B$20</c:f>
              <c:numCache>
                <c:formatCode>General</c:formatCode>
                <c:ptCount val="19"/>
                <c:pt idx="0">
                  <c:v>242.35286069322601</c:v>
                </c:pt>
                <c:pt idx="1">
                  <c:v>229.926564948161</c:v>
                </c:pt>
                <c:pt idx="2">
                  <c:v>222.72176531539401</c:v>
                </c:pt>
                <c:pt idx="3">
                  <c:v>218.07381126359601</c:v>
                </c:pt>
                <c:pt idx="4">
                  <c:v>215.01236777240399</c:v>
                </c:pt>
                <c:pt idx="5">
                  <c:v>213.20624634233999</c:v>
                </c:pt>
                <c:pt idx="6">
                  <c:v>212.09795936031</c:v>
                </c:pt>
                <c:pt idx="7">
                  <c:v>211.30080878597599</c:v>
                </c:pt>
                <c:pt idx="8">
                  <c:v>210.81793100251701</c:v>
                </c:pt>
                <c:pt idx="9">
                  <c:v>210.43162877575</c:v>
                </c:pt>
                <c:pt idx="10">
                  <c:v>210.115563317485</c:v>
                </c:pt>
                <c:pt idx="11">
                  <c:v>209.85217543559901</c:v>
                </c:pt>
                <c:pt idx="12">
                  <c:v>209.62930876631</c:v>
                </c:pt>
                <c:pt idx="13">
                  <c:v>209.43828019263401</c:v>
                </c:pt>
                <c:pt idx="14">
                  <c:v>209.27272209544799</c:v>
                </c:pt>
                <c:pt idx="15">
                  <c:v>209.12785876040999</c:v>
                </c:pt>
                <c:pt idx="16">
                  <c:v>209.00003817067099</c:v>
                </c:pt>
                <c:pt idx="17">
                  <c:v>208.88641986868001</c:v>
                </c:pt>
                <c:pt idx="18">
                  <c:v>208.78476138795199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9A-4338-B0AE-6EC25CA3A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4620800"/>
        <c:axId val="454621784"/>
      </c:lineChart>
      <c:catAx>
        <c:axId val="454620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4621784"/>
        <c:crosses val="autoZero"/>
        <c:auto val="1"/>
        <c:lblAlgn val="ctr"/>
        <c:lblOffset val="100"/>
        <c:noMultiLvlLbl val="0"/>
      </c:catAx>
      <c:valAx>
        <c:axId val="454621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MAE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5462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720AE6-2B35-47CB-850C-3AC844FF62C2}" type="datetime1">
              <a:rPr lang="it-IT" smtClean="0"/>
              <a:t>14/06/2019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4B18F8-B739-4178-8D2D-879F4A27DC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AA8ABB-0B62-4320-A17B-7A272518BECD}" type="datetime1">
              <a:rPr lang="it-IT" noProof="0" smtClean="0"/>
              <a:t>14/06/2019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07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425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515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345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Elemento grafico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it-IT" noProof="0"/>
              <a:t> </a:t>
            </a:r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27" name="Segnaposto testo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 rtlCol="0"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Slogan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29" name="Segnaposto testo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20XX</a:t>
            </a:r>
          </a:p>
        </p:txBody>
      </p:sp>
      <p:sp>
        <p:nvSpPr>
          <p:cNvPr id="30" name="Segnaposto testo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Mese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ringraziam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4" name="Elemento grafico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it-IT" noProof="0"/>
              <a:t> 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 rtlCol="0"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GRAZIE!</a:t>
            </a:r>
            <a:br>
              <a:rPr lang="it-IT" noProof="0"/>
            </a:br>
            <a:r>
              <a:rPr lang="it-IT" noProof="0"/>
              <a:t> </a:t>
            </a:r>
          </a:p>
        </p:txBody>
      </p:sp>
      <p:sp>
        <p:nvSpPr>
          <p:cNvPr id="21" name="Segnaposto testo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 rtlCol="0"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it-IT" noProof="0"/>
              <a:t>Lisandro</a:t>
            </a:r>
            <a:br>
              <a:rPr lang="it-IT" noProof="0"/>
            </a:br>
            <a:r>
              <a:rPr lang="it-IT" noProof="0"/>
              <a:t>Milanesi</a:t>
            </a:r>
          </a:p>
        </p:txBody>
      </p:sp>
      <p:sp>
        <p:nvSpPr>
          <p:cNvPr id="25" name="Segnaposto testo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678-555-0128</a:t>
            </a:r>
          </a:p>
        </p:txBody>
      </p:sp>
      <p:sp>
        <p:nvSpPr>
          <p:cNvPr id="28" name="Segnaposto testo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Telefono</a:t>
            </a:r>
          </a:p>
        </p:txBody>
      </p:sp>
      <p:sp>
        <p:nvSpPr>
          <p:cNvPr id="31" name="Segnaposto testo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milanesi@example.com</a:t>
            </a:r>
          </a:p>
        </p:txBody>
      </p:sp>
      <p:sp>
        <p:nvSpPr>
          <p:cNvPr id="32" name="Segnaposto testo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it-IT" noProof="0"/>
              <a:t>Posta elettronica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/>
          </a:p>
        </p:txBody>
      </p:sp>
      <p:sp>
        <p:nvSpPr>
          <p:cNvPr id="22" name="Elemento grafico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it-IT" noProof="0"/>
              <a:t> </a:t>
            </a:r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  <a:br>
              <a:rPr lang="it-IT" noProof="0"/>
            </a:br>
            <a:r>
              <a:rPr lang="it-IT" noProof="0"/>
              <a:t>PRESENTAZIONE</a:t>
            </a:r>
          </a:p>
        </p:txBody>
      </p:sp>
      <p:sp>
        <p:nvSpPr>
          <p:cNvPr id="15" name="Sottotitolo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 rtl="0"/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DIVISORE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5" name="Elemento grafico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 rtl="0">
              <a:buNone/>
              <a:defRPr lang="en-US" sz="2200"/>
            </a:lvl1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77755"/>
            <a:ext cx="10515600" cy="389920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277755"/>
            <a:ext cx="5181600" cy="3899207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277755"/>
            <a:ext cx="5181600" cy="389920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68513"/>
            <a:ext cx="5157787" cy="436562"/>
          </a:xfrm>
        </p:spPr>
        <p:txBody>
          <a:bodyPr rtlCol="0" anchor="b">
            <a:normAutofit/>
          </a:bodyPr>
          <a:lstStyle>
            <a:lvl1pPr marL="0" indent="0" rtl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68511"/>
            <a:ext cx="5183188" cy="436563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18" name="Segnaposto contenuto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66148"/>
            <a:ext cx="3932237" cy="3702840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6" name="Elemento grafico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30500"/>
            <a:ext cx="3932237" cy="3738488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VUOTA</a:t>
            </a:r>
          </a:p>
        </p:txBody>
      </p:sp>
      <p:sp>
        <p:nvSpPr>
          <p:cNvPr id="14" name="Elemento grafico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Elemento grafico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DIVISORE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5" name="Elemento grafico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Segnaposto testo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egnaposto testo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1</a:t>
            </a:r>
          </a:p>
        </p:txBody>
      </p:sp>
      <p:sp>
        <p:nvSpPr>
          <p:cNvPr id="32" name="Segnaposto testo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98209"/>
            <a:ext cx="3103110" cy="1032355"/>
          </a:xfrm>
        </p:spPr>
        <p:txBody>
          <a:bodyPr rtlCol="0">
            <a:no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3" name="Segnaposto testo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2</a:t>
            </a:r>
          </a:p>
        </p:txBody>
      </p:sp>
      <p:sp>
        <p:nvSpPr>
          <p:cNvPr id="34" name="Segnaposto testo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98209"/>
            <a:ext cx="2243918" cy="1032355"/>
          </a:xfrm>
        </p:spPr>
        <p:txBody>
          <a:bodyPr rtlCol="0">
            <a:no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5" name="Segnaposto testo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3</a:t>
            </a:r>
          </a:p>
        </p:txBody>
      </p:sp>
      <p:sp>
        <p:nvSpPr>
          <p:cNvPr id="36" name="Segnaposto testo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15988"/>
            <a:ext cx="2959116" cy="1032355"/>
          </a:xfrm>
        </p:spPr>
        <p:txBody>
          <a:bodyPr rtlCol="0">
            <a:no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7" name="Segnaposto testo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2927531"/>
            <a:ext cx="1698625" cy="800100"/>
          </a:xfrm>
        </p:spPr>
        <p:txBody>
          <a:bodyPr rtlCol="0">
            <a:normAutofit/>
          </a:bodyPr>
          <a:lstStyle>
            <a:lvl1pPr marL="0" indent="0" rtl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8" name="Segnaposto testo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2927531"/>
            <a:ext cx="1698625" cy="800100"/>
          </a:xfrm>
        </p:spPr>
        <p:txBody>
          <a:bodyPr rtlCol="0">
            <a:normAutofit/>
          </a:bodyPr>
          <a:lstStyle>
            <a:lvl1pPr marL="0" indent="0" rtl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9" name="Segnaposto testo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2927531"/>
            <a:ext cx="2599197" cy="800100"/>
          </a:xfrm>
        </p:spPr>
        <p:txBody>
          <a:bodyPr rtlCol="0">
            <a:normAutofit/>
          </a:bodyPr>
          <a:lstStyle>
            <a:lvl1pPr marL="0" indent="0" rtl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0" name="Segnaposto testo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2925988"/>
            <a:ext cx="3726423" cy="800100"/>
          </a:xfrm>
        </p:spPr>
        <p:txBody>
          <a:bodyPr rtlCol="0">
            <a:normAutofit/>
          </a:bodyPr>
          <a:lstStyle>
            <a:lvl1pPr marL="0" indent="0" rtl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1" name="Segnaposto testo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4133" y="5751926"/>
            <a:ext cx="9623735" cy="470478"/>
          </a:xfrm>
        </p:spPr>
        <p:txBody>
          <a:bodyPr rtlCol="0">
            <a:normAutofit/>
          </a:bodyPr>
          <a:lstStyle>
            <a:lvl1pPr marL="0" indent="0" algn="ctr" rtl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2" name="Segnaposto testo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4893792"/>
            <a:ext cx="2599199" cy="615026"/>
          </a:xfrm>
        </p:spPr>
        <p:txBody>
          <a:bodyPr rtlCol="0">
            <a:normAutofit/>
          </a:bodyPr>
          <a:lstStyle>
            <a:lvl1pPr marL="0" indent="0" rtl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3" name="Segnaposto testo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4893792"/>
            <a:ext cx="3712665" cy="615026"/>
          </a:xfrm>
        </p:spPr>
        <p:txBody>
          <a:bodyPr rtlCol="0">
            <a:normAutofit/>
          </a:bodyPr>
          <a:lstStyle>
            <a:lvl1pPr marL="0" indent="0" rtl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4" name="Segnaposto immagine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Segnaposto immagine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immagine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COME USARE QUESTO MODELLO</a:t>
            </a:r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4" name="Segnaposto testo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4032" y="3074529"/>
            <a:ext cx="4421856" cy="2588637"/>
          </a:xfrm>
        </p:spPr>
        <p:txBody>
          <a:bodyPr lIns="0"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LAYOUT TESTO 1</a:t>
            </a:r>
          </a:p>
        </p:txBody>
      </p:sp>
      <p:sp>
        <p:nvSpPr>
          <p:cNvPr id="22" name="Segnaposto testo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6" name="Elemento grafico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1205" y="3090572"/>
            <a:ext cx="4421857" cy="2588637"/>
          </a:xfrm>
        </p:spPr>
        <p:txBody>
          <a:bodyPr lIns="0"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LAYOUT TESTO 2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9" name="Elemento grafico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ue sezi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Elemento gra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Titolo sezione 1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Titolo sezione 2</a:t>
            </a:r>
          </a:p>
        </p:txBody>
      </p:sp>
      <p:sp>
        <p:nvSpPr>
          <p:cNvPr id="11" name="Segnaposto testo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4032" y="3563411"/>
            <a:ext cx="4365625" cy="2333625"/>
          </a:xfrm>
        </p:spPr>
        <p:txBody>
          <a:bodyPr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2" name="Segnaposto testo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563411"/>
            <a:ext cx="4365625" cy="2333625"/>
          </a:xfrm>
        </p:spPr>
        <p:txBody>
          <a:bodyPr rtlCol="0">
            <a:normAutofit/>
          </a:bodyPr>
          <a:lstStyle>
            <a:lvl1pPr marL="180000" indent="-180000" rtl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 dirty="0"/>
              <a:t>Modifica gli stili del testo dello schema</a:t>
            </a:r>
          </a:p>
        </p:txBody>
      </p:sp>
      <p:sp>
        <p:nvSpPr>
          <p:cNvPr id="19" name="Elemento gra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CONFRONTO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8" name="Elemento grafico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Elemento gra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9" name="Elemento gra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8" name="Segnaposto grafico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</a:t>
            </a:r>
            <a:br>
              <a:rPr lang="it-IT" noProof="0"/>
            </a:br>
            <a:r>
              <a:rPr lang="it-IT" noProof="0"/>
              <a:t>CON GRAFICO</a:t>
            </a:r>
          </a:p>
        </p:txBody>
      </p:sp>
      <p:sp>
        <p:nvSpPr>
          <p:cNvPr id="23" name="Segnaposto testo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4" name="Elemento grafico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421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Elemento grafico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9" name="Elemento grafico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</a:t>
            </a:r>
            <a:br>
              <a:rPr lang="it-IT" noProof="0"/>
            </a:br>
            <a:r>
              <a:rPr lang="it-IT" noProof="0"/>
              <a:t>CON TABELLA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2" name="Elemento grafico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421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8" name="Segnaposto tabella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una tabella</a:t>
            </a:r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e immagi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CON IMMAGINE GRANDE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3" name="Elemento grafico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elementi multimedi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it-IT" noProof="0"/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DIAPOSITIVA VIDEO</a:t>
            </a:r>
          </a:p>
        </p:txBody>
      </p:sp>
      <p:sp>
        <p:nvSpPr>
          <p:cNvPr id="16" name="Segnaposto elemento multimediale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 contenuto multimediale</a:t>
            </a:r>
          </a:p>
        </p:txBody>
      </p:sp>
      <p:sp>
        <p:nvSpPr>
          <p:cNvPr id="12" name="Elemento grafico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it-IT" noProof="0"/>
              <a:t>MM.GG.20XX</a:t>
            </a: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it-IT" noProof="0"/>
              <a:t>AGGIUNGERE UN PIÈ DI PAGINA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Lava_pla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egomigliavacca.wordpress.com/2017/05/26/apache-jenafuseki-su-centos-7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90931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how-will-ai-affect-ux-53f346e16da0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Lava_plane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www.ufstarfleet.org/wiki/index.php?title=Plane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wired.it/attualita/tech/2018/02/28/big-data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Bpedi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louiscolumbus/2017/12/24/53-of-companies-are-adopting-big-data-analytics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 descr="Immagine che contiene sedendo&#10;&#10;Descrizione generata automaticamente">
            <a:extLst>
              <a:ext uri="{FF2B5EF4-FFF2-40B4-BE49-F238E27FC236}">
                <a16:creationId xmlns:a16="http://schemas.microsoft.com/office/drawing/2014/main" id="{0DA56090-FC72-4AFF-8499-37F30ED21ED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502" r="5502"/>
          <a:stretch>
            <a:fillRect/>
          </a:stretch>
        </p:blipFill>
        <p:spPr>
          <a:xfrm>
            <a:off x="3369205" y="0"/>
            <a:ext cx="8819620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096344"/>
            <a:ext cx="8289200" cy="2281355"/>
          </a:xfrm>
        </p:spPr>
        <p:txBody>
          <a:bodyPr/>
          <a:lstStyle/>
          <a:p>
            <a:r>
              <a:rPr lang="it-IT" dirty="0"/>
              <a:t>SEMANTIC WEB</a:t>
            </a:r>
            <a:br>
              <a:rPr lang="it-IT" dirty="0"/>
            </a:br>
            <a:r>
              <a:rPr lang="it-IT" dirty="0"/>
              <a:t>TECHNOLOGIES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2" y="3544711"/>
            <a:ext cx="6434518" cy="1330740"/>
          </a:xfrm>
        </p:spPr>
        <p:txBody>
          <a:bodyPr/>
          <a:lstStyle/>
          <a:p>
            <a:r>
              <a:rPr lang="it-IT" dirty="0"/>
              <a:t>Extract rules from </a:t>
            </a:r>
            <a:r>
              <a:rPr lang="it-IT" dirty="0" err="1"/>
              <a:t>dbpedia</a:t>
            </a:r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predict</a:t>
            </a:r>
            <a:r>
              <a:rPr lang="it-IT" dirty="0"/>
              <a:t> </a:t>
            </a:r>
            <a:r>
              <a:rPr lang="it-IT" dirty="0" err="1"/>
              <a:t>numerical</a:t>
            </a:r>
            <a:r>
              <a:rPr lang="it-IT" dirty="0"/>
              <a:t> properties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6</a:t>
            </a:r>
            <a:r>
              <a:rPr lang="it-IT" dirty="0"/>
              <a:t>84188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/>
              <a:t>Sergio Enrico Coppolecchia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9D0B38-0F93-404C-AF0A-928DAEB28DB6}"/>
              </a:ext>
            </a:extLst>
          </p:cNvPr>
          <p:cNvSpPr txBox="1"/>
          <p:nvPr/>
        </p:nvSpPr>
        <p:spPr>
          <a:xfrm>
            <a:off x="3033191" y="6858000"/>
            <a:ext cx="9155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en.wikipedia.org/wiki/Lava_planet"/>
              </a:rPr>
              <a:t>Quest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sa/3.0/"/>
              </a:rPr>
              <a:t>CC BY-SA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4502A66-4224-4019-9F05-5F1860F0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096344"/>
            <a:ext cx="10510754" cy="2281355"/>
          </a:xfrm>
        </p:spPr>
        <p:txBody>
          <a:bodyPr/>
          <a:lstStyle/>
          <a:p>
            <a:r>
              <a:rPr lang="it-IT" dirty="0"/>
              <a:t>USING JENA RULES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2E5E50-246B-4E16-B5C1-979F49B32C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10</a:t>
            </a:fld>
            <a:endParaRPr lang="it-IT" noProof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C77795E-3A58-4A2C-9C2E-2E971CE23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7467" y="333443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grafico 11">
            <a:extLst>
              <a:ext uri="{FF2B5EF4-FFF2-40B4-BE49-F238E27FC236}">
                <a16:creationId xmlns:a16="http://schemas.microsoft.com/office/drawing/2014/main" id="{7402D563-4637-44EB-8413-EB61D19972BB}"/>
              </a:ext>
            </a:extLst>
          </p:cNvPr>
          <p:cNvPicPr>
            <a:picLocks noGrp="1" noChangeAspect="1"/>
          </p:cNvPicPr>
          <p:nvPr>
            <p:ph type="chart" sz="quarter" idx="32"/>
          </p:nvPr>
        </p:nvPicPr>
        <p:blipFill>
          <a:blip r:embed="rId2"/>
          <a:stretch>
            <a:fillRect/>
          </a:stretch>
        </p:blipFill>
        <p:spPr>
          <a:xfrm>
            <a:off x="4478357" y="672029"/>
            <a:ext cx="6788131" cy="5712245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CE402624-6843-4160-BCB2-D83797E2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JENA RULES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E23F33E-DA15-424D-8305-469F7DEB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9913" y="3198228"/>
            <a:ext cx="3999123" cy="215474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jena</a:t>
            </a:r>
            <a:r>
              <a:rPr lang="it-IT" dirty="0"/>
              <a:t> rules to </a:t>
            </a:r>
            <a:r>
              <a:rPr lang="it-IT" dirty="0" err="1"/>
              <a:t>missing</a:t>
            </a:r>
            <a:r>
              <a:rPr lang="it-IT" dirty="0"/>
              <a:t> target </a:t>
            </a:r>
            <a:r>
              <a:rPr lang="it-IT" dirty="0" err="1"/>
              <a:t>object</a:t>
            </a:r>
            <a:r>
              <a:rPr lang="it-IT" dirty="0"/>
              <a:t>, we </a:t>
            </a:r>
            <a:r>
              <a:rPr lang="it-IT" dirty="0" err="1"/>
              <a:t>obtain</a:t>
            </a:r>
            <a:r>
              <a:rPr lang="it-IT" dirty="0"/>
              <a:t> a complete knowledge base.</a:t>
            </a:r>
          </a:p>
        </p:txBody>
      </p:sp>
    </p:spTree>
    <p:extLst>
      <p:ext uri="{BB962C8B-B14F-4D97-AF65-F5344CB8AC3E}">
        <p14:creationId xmlns:p14="http://schemas.microsoft.com/office/powerpoint/2010/main" val="329500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4502A66-4224-4019-9F05-5F1860F0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407624"/>
            <a:ext cx="10510754" cy="2970075"/>
          </a:xfrm>
        </p:spPr>
        <p:txBody>
          <a:bodyPr/>
          <a:lstStyle/>
          <a:p>
            <a:r>
              <a:rPr lang="it-IT" dirty="0"/>
              <a:t>BUT HOW MUCH ACCURATE IS THE MODEL?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2E5E50-246B-4E16-B5C1-979F49B32C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0763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320A62-120E-4704-A397-11FAF3B7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09" y="1317173"/>
            <a:ext cx="3525397" cy="1524185"/>
          </a:xfrm>
        </p:spPr>
        <p:txBody>
          <a:bodyPr/>
          <a:lstStyle/>
          <a:p>
            <a:r>
              <a:rPr lang="it-IT" dirty="0"/>
              <a:t>DATASETS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1E0136-B7FA-42B3-A053-FFA0EF12E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4405" y="3198228"/>
            <a:ext cx="3933022" cy="132970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The datasets have the following </a:t>
            </a:r>
            <a:r>
              <a:rPr lang="it-IT" dirty="0" err="1"/>
              <a:t>characteristics</a:t>
            </a:r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5AA9286B-743D-4C2F-849A-81A6850B2A93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583707754"/>
              </p:ext>
            </p:extLst>
          </p:nvPr>
        </p:nvGraphicFramePr>
        <p:xfrm>
          <a:off x="4716462" y="1856340"/>
          <a:ext cx="7338375" cy="33176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67675">
                  <a:extLst>
                    <a:ext uri="{9D8B030D-6E8A-4147-A177-3AD203B41FA5}">
                      <a16:colId xmlns:a16="http://schemas.microsoft.com/office/drawing/2014/main" val="4251736775"/>
                    </a:ext>
                  </a:extLst>
                </a:gridCol>
                <a:gridCol w="1467675">
                  <a:extLst>
                    <a:ext uri="{9D8B030D-6E8A-4147-A177-3AD203B41FA5}">
                      <a16:colId xmlns:a16="http://schemas.microsoft.com/office/drawing/2014/main" val="228878265"/>
                    </a:ext>
                  </a:extLst>
                </a:gridCol>
                <a:gridCol w="1467675">
                  <a:extLst>
                    <a:ext uri="{9D8B030D-6E8A-4147-A177-3AD203B41FA5}">
                      <a16:colId xmlns:a16="http://schemas.microsoft.com/office/drawing/2014/main" val="1586718907"/>
                    </a:ext>
                  </a:extLst>
                </a:gridCol>
                <a:gridCol w="1467675">
                  <a:extLst>
                    <a:ext uri="{9D8B030D-6E8A-4147-A177-3AD203B41FA5}">
                      <a16:colId xmlns:a16="http://schemas.microsoft.com/office/drawing/2014/main" val="3259871323"/>
                    </a:ext>
                  </a:extLst>
                </a:gridCol>
                <a:gridCol w="1467675">
                  <a:extLst>
                    <a:ext uri="{9D8B030D-6E8A-4147-A177-3AD203B41FA5}">
                      <a16:colId xmlns:a16="http://schemas.microsoft.com/office/drawing/2014/main" val="4027361446"/>
                    </a:ext>
                  </a:extLst>
                </a:gridCol>
              </a:tblGrid>
              <a:tr h="829410">
                <a:tc>
                  <a:txBody>
                    <a:bodyPr/>
                    <a:lstStyle/>
                    <a:p>
                      <a:r>
                        <a:rPr lang="it-IT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NUM OF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76233"/>
                  </a:ext>
                </a:extLst>
              </a:tr>
              <a:tr h="829410">
                <a:tc>
                  <a:txBody>
                    <a:bodyPr/>
                    <a:lstStyle/>
                    <a:p>
                      <a:r>
                        <a:rPr lang="it-IT" dirty="0"/>
                        <a:t>PLANETS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[123.0 - 301.0] C°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06459"/>
                  </a:ext>
                </a:extLst>
              </a:tr>
              <a:tr h="829410">
                <a:tc>
                  <a:txBody>
                    <a:bodyPr/>
                    <a:lstStyle/>
                    <a:p>
                      <a:r>
                        <a:rPr lang="it-IT" dirty="0"/>
                        <a:t>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[184 - 42]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281497"/>
                  </a:ext>
                </a:extLst>
              </a:tr>
              <a:tr h="829410">
                <a:tc>
                  <a:txBody>
                    <a:bodyPr/>
                    <a:lstStyle/>
                    <a:p>
                      <a:r>
                        <a:rPr lang="it-IT" dirty="0"/>
                        <a:t>HOTELS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Number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[1511 - 1]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66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55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1CBB91A-9E50-4A05-B9AB-293F7AFED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14</a:t>
            </a:fld>
            <a:endParaRPr lang="it-IT" noProof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FB99AA2B-5854-4431-BDA1-E890DBA7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  <a:endParaRPr lang="it-IT" dirty="0"/>
          </a:p>
        </p:txBody>
      </p:sp>
      <p:graphicFrame>
        <p:nvGraphicFramePr>
          <p:cNvPr id="12" name="Segnaposto contenuto 11">
            <a:extLst>
              <a:ext uri="{FF2B5EF4-FFF2-40B4-BE49-F238E27FC236}">
                <a16:creationId xmlns:a16="http://schemas.microsoft.com/office/drawing/2014/main" id="{B86D48CF-1814-450D-87B9-790E18A7F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188893"/>
              </p:ext>
            </p:extLst>
          </p:nvPr>
        </p:nvGraphicFramePr>
        <p:xfrm>
          <a:off x="838200" y="2278063"/>
          <a:ext cx="7886700" cy="2966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39084145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630389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49458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PLANETS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PEOPLE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HOTELS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238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absoluteMagnitude</a:t>
                      </a:r>
                      <a:r>
                        <a:rPr lang="en-GB" dirty="0"/>
                        <a:t> (m)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 (of birth)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floorsCount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Apoapsis (AU)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Height (g)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numberOfSuites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961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escapeVelocity</a:t>
                      </a:r>
                      <a:r>
                        <a:rPr lang="en-GB" dirty="0"/>
                        <a:t> (km/s)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43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rotationPeriod</a:t>
                      </a:r>
                      <a:r>
                        <a:rPr lang="en-GB" dirty="0"/>
                        <a:t> (days)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23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orbitalPeriod</a:t>
                      </a:r>
                      <a:r>
                        <a:rPr lang="en-GB" dirty="0"/>
                        <a:t> (days)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4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Periapsis (AU)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39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albedo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657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18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C368A48A-9E65-4F81-9F21-FC23DCBA7E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495E168-DA5E-4888-8D8A-92B118324C14}" type="slidenum">
              <a:rPr lang="it-IT" noProof="0" smtClean="0"/>
              <a:pPr rtl="0">
                <a:spcAft>
                  <a:spcPts val="600"/>
                </a:spcAft>
              </a:pPr>
              <a:t>15</a:t>
            </a:fld>
            <a:endParaRPr lang="it-IT" noProof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23761B5-9C7F-4DDD-9AF3-AEA453A3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82" y="748963"/>
            <a:ext cx="4616068" cy="137611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it-IT" dirty="0"/>
              <a:t>PLANETS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DF4933C6-2B6D-49C8-9A12-B8E07328600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0506" y="3198228"/>
                <a:ext cx="4649118" cy="3004452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2"/>
                    </a:solidFill>
                  </a:rPr>
                  <a:t>To evaluate the model I have used the Mean </a:t>
                </a:r>
                <a:r>
                  <a:rPr lang="it-IT" dirty="0" err="1">
                    <a:solidFill>
                      <a:schemeClr val="tx2"/>
                    </a:solidFill>
                  </a:rPr>
                  <a:t>absolute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error</a:t>
                </a:r>
                <a:r>
                  <a:rPr lang="it-IT" dirty="0">
                    <a:solidFill>
                      <a:schemeClr val="tx2"/>
                    </a:solidFill>
                  </a:rPr>
                  <a:t> on target.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2"/>
                    </a:solidFill>
                  </a:rPr>
                  <a:t>The range of </a:t>
                </a:r>
                <a:r>
                  <a:rPr lang="it-IT" dirty="0" err="1">
                    <a:solidFill>
                      <a:schemeClr val="tx2"/>
                    </a:solidFill>
                  </a:rPr>
                  <a:t>depth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goes</a:t>
                </a:r>
                <a:r>
                  <a:rPr lang="it-IT" dirty="0">
                    <a:solidFill>
                      <a:schemeClr val="tx2"/>
                    </a:solidFill>
                  </a:rPr>
                  <a:t> from 1 to </a:t>
                </a:r>
                <a:r>
                  <a:rPr lang="it-IT" dirty="0"/>
                  <a:t>20</a:t>
                </a:r>
                <a:endParaRPr lang="it-IT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3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it-IT" sz="32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32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ⅈ=1</m:t>
                            </m:r>
                          </m:sub>
                          <m:sup>
                            <m: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begChr m:val="|"/>
                            <m:endChr m:val="|"/>
                            <m:ctrlP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2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it-IT" sz="3200" dirty="0">
                  <a:solidFill>
                    <a:schemeClr val="tx2"/>
                  </a:solidFill>
                </a:endParaRPr>
              </a:p>
              <a:p>
                <a:endParaRPr lang="it-IT" sz="32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DF4933C6-2B6D-49C8-9A12-B8E0732860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0506" y="3198228"/>
                <a:ext cx="4649118" cy="3004452"/>
              </a:xfrm>
              <a:prstGeom prst="rect">
                <a:avLst/>
              </a:prstGeom>
              <a:blipFill>
                <a:blip r:embed="rId2"/>
                <a:stretch>
                  <a:fillRect l="-1442" t="-2434" r="-17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Segnaposto grafico 9">
            <a:extLst>
              <a:ext uri="{FF2B5EF4-FFF2-40B4-BE49-F238E27FC236}">
                <a16:creationId xmlns:a16="http://schemas.microsoft.com/office/drawing/2014/main" id="{05459E07-AF6C-4EE3-B923-F2681A00EAF8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493534955"/>
              </p:ext>
            </p:extLst>
          </p:nvPr>
        </p:nvGraphicFramePr>
        <p:xfrm>
          <a:off x="5393213" y="1246188"/>
          <a:ext cx="6301788" cy="436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4714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CF0B059-1852-46DF-B5FB-893F233DFC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16</a:t>
            </a:fld>
            <a:endParaRPr lang="it-IT" noProof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D64BBE2-FD86-4FBC-96C0-D4D0F20C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 PEOPLE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4C6DBD2-7C3B-49DD-B4B1-5935D6B3B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3198228"/>
            <a:ext cx="4365337" cy="29546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Here we have the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range of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[184, 42]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best MAE </a:t>
            </a:r>
            <a:r>
              <a:rPr lang="it-IT" dirty="0" err="1"/>
              <a:t>is</a:t>
            </a:r>
            <a:r>
              <a:rPr lang="it-IT" dirty="0"/>
              <a:t> just of 9,2 kg</a:t>
            </a:r>
          </a:p>
        </p:txBody>
      </p:sp>
      <p:graphicFrame>
        <p:nvGraphicFramePr>
          <p:cNvPr id="9" name="Segnaposto grafico 8">
            <a:extLst>
              <a:ext uri="{FF2B5EF4-FFF2-40B4-BE49-F238E27FC236}">
                <a16:creationId xmlns:a16="http://schemas.microsoft.com/office/drawing/2014/main" id="{5366B5DC-79B1-41A7-84CB-829B96EF62A3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447474062"/>
              </p:ext>
            </p:extLst>
          </p:nvPr>
        </p:nvGraphicFramePr>
        <p:xfrm>
          <a:off x="5474751" y="1246188"/>
          <a:ext cx="6313437" cy="436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115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CF0B059-1852-46DF-B5FB-893F233DFC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17</a:t>
            </a:fld>
            <a:endParaRPr lang="it-IT" noProof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D64BBE2-FD86-4FBC-96C0-D4D0F20C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 HOTELS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4C6DBD2-7C3B-49DD-B4B1-5935D6B3BE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3198228"/>
            <a:ext cx="4365337" cy="29546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the range of </a:t>
            </a:r>
            <a:r>
              <a:rPr lang="it-IT" dirty="0" err="1"/>
              <a:t>values</a:t>
            </a:r>
            <a:r>
              <a:rPr lang="it-IT" dirty="0"/>
              <a:t> (i.e. [1511, 1] rooms) the </a:t>
            </a:r>
            <a:r>
              <a:rPr lang="it-IT" dirty="0" err="1"/>
              <a:t>lowest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of 200 rooms</a:t>
            </a:r>
          </a:p>
        </p:txBody>
      </p:sp>
      <p:graphicFrame>
        <p:nvGraphicFramePr>
          <p:cNvPr id="9" name="Segnaposto grafico 7">
            <a:extLst>
              <a:ext uri="{FF2B5EF4-FFF2-40B4-BE49-F238E27FC236}">
                <a16:creationId xmlns:a16="http://schemas.microsoft.com/office/drawing/2014/main" id="{35D5B774-547F-49FF-942E-22007277F608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80694245"/>
              </p:ext>
            </p:extLst>
          </p:nvPr>
        </p:nvGraphicFramePr>
        <p:xfrm>
          <a:off x="5498047" y="1246188"/>
          <a:ext cx="6313437" cy="436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879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B257044-40FF-4B12-9C76-7D16FCF7D2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18</a:t>
            </a:fld>
            <a:endParaRPr lang="it-IT" noProof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D8079EE0-A752-4DBA-8CB7-1585968F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/>
          <a:lstStyle/>
          <a:p>
            <a:r>
              <a:rPr lang="it-IT" dirty="0"/>
              <a:t>CONCLUSIONS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DEE1121-C7AE-405E-8839-7A9C9F94B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675" y="2225392"/>
            <a:ext cx="4687677" cy="2396184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In some case </a:t>
            </a:r>
            <a:r>
              <a:rPr lang="it-IT" dirty="0" err="1"/>
              <a:t>missing</a:t>
            </a:r>
            <a:r>
              <a:rPr lang="it-IT" dirty="0"/>
              <a:t> data can be </a:t>
            </a:r>
            <a:r>
              <a:rPr lang="it-IT" dirty="0" err="1"/>
              <a:t>approximated</a:t>
            </a:r>
            <a:r>
              <a:rPr lang="it-IT" dirty="0"/>
              <a:t> with this method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The model (in case of Peoples) works well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a </a:t>
            </a:r>
            <a:r>
              <a:rPr lang="it-IT" dirty="0" err="1"/>
              <a:t>lot</a:t>
            </a:r>
            <a:r>
              <a:rPr lang="it-IT" dirty="0"/>
              <a:t> of samples</a:t>
            </a:r>
          </a:p>
        </p:txBody>
      </p:sp>
      <p:pic>
        <p:nvPicPr>
          <p:cNvPr id="15" name="Segnaposto immagine 14" descr="Immagine che contiene oggetto da esterni&#10;&#10;Descrizione generata automaticamente">
            <a:extLst>
              <a:ext uri="{FF2B5EF4-FFF2-40B4-BE49-F238E27FC236}">
                <a16:creationId xmlns:a16="http://schemas.microsoft.com/office/drawing/2014/main" id="{50714940-D32B-431C-84A8-31D0097138E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88" r="203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596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75C84D-0B2D-4A13-B945-B45F926E19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19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8936A92-C960-47D3-B268-612B8EE7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WORKS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222DE19-F1A6-4AD9-80D6-75743A4EB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3"/>
            <a:ext cx="4421856" cy="3156348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Use </a:t>
            </a:r>
            <a:r>
              <a:rPr lang="it-IT" dirty="0" err="1"/>
              <a:t>other</a:t>
            </a:r>
            <a:r>
              <a:rPr lang="it-IT" dirty="0"/>
              <a:t> machine learning methods that works well with incomplete data to </a:t>
            </a:r>
            <a:r>
              <a:rPr lang="it-IT" dirty="0" err="1"/>
              <a:t>improve</a:t>
            </a:r>
            <a:r>
              <a:rPr lang="it-IT" dirty="0"/>
              <a:t> the performance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 err="1"/>
              <a:t>Increase</a:t>
            </a:r>
            <a:r>
              <a:rPr lang="it-IT" dirty="0"/>
              <a:t> the number of samples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1" name="Segnaposto immagine 10" descr="Immagine che contiene edificio&#10;&#10;Descrizione generata automaticamente">
            <a:extLst>
              <a:ext uri="{FF2B5EF4-FFF2-40B4-BE49-F238E27FC236}">
                <a16:creationId xmlns:a16="http://schemas.microsoft.com/office/drawing/2014/main" id="{E98FBA3E-3B4E-4B1E-9CBF-57F8B08A08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211" r="30211"/>
          <a:stretch>
            <a:fillRect/>
          </a:stretch>
        </p:blipFill>
        <p:spPr/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2F709BA-1103-4789-8A1A-EB91CE7771D0}"/>
              </a:ext>
            </a:extLst>
          </p:cNvPr>
          <p:cNvSpPr txBox="1"/>
          <p:nvPr/>
        </p:nvSpPr>
        <p:spPr>
          <a:xfrm>
            <a:off x="5519738" y="6858000"/>
            <a:ext cx="6103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3" tooltip="https://becominghuman.ai/how-will-ai-affect-ux-53f346e16da0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4" tooltip="https://creativecommons.org/licenses/by/3.0/"/>
              </a:rPr>
              <a:t>CC BY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21327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The Problem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1828815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dirty="0"/>
              <a:t>Data </a:t>
            </a:r>
            <a:r>
              <a:rPr lang="it-IT" dirty="0" err="1"/>
              <a:t>extracted</a:t>
            </a:r>
            <a:r>
              <a:rPr lang="it-IT" dirty="0"/>
              <a:t> from </a:t>
            </a:r>
            <a:r>
              <a:rPr lang="it-IT" dirty="0" err="1"/>
              <a:t>wikipedia</a:t>
            </a:r>
            <a:r>
              <a:rPr lang="it-IT" dirty="0"/>
              <a:t> are </a:t>
            </a:r>
            <a:r>
              <a:rPr lang="it-IT" dirty="0" err="1"/>
              <a:t>frequently</a:t>
            </a:r>
            <a:r>
              <a:rPr lang="it-IT" dirty="0"/>
              <a:t> incomplete.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it-IT" dirty="0" err="1"/>
              <a:t>Consequently</a:t>
            </a:r>
            <a:r>
              <a:rPr lang="it-IT" dirty="0"/>
              <a:t>, on </a:t>
            </a:r>
            <a:r>
              <a:rPr lang="it-IT" dirty="0" err="1"/>
              <a:t>dbpedia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many </a:t>
            </a:r>
            <a:r>
              <a:rPr lang="it-IT" dirty="0" err="1"/>
              <a:t>missing</a:t>
            </a:r>
            <a:r>
              <a:rPr lang="it-IT" dirty="0"/>
              <a:t> data.</a:t>
            </a:r>
          </a:p>
          <a:p>
            <a:pPr rtl="0"/>
            <a:endParaRPr lang="it-IT" dirty="0"/>
          </a:p>
        </p:txBody>
      </p:sp>
      <p:pic>
        <p:nvPicPr>
          <p:cNvPr id="10" name="Segnaposto immagine 10" descr="Immagine che contiene sedendo&#10;&#10;Descrizione generata automaticamente">
            <a:extLst>
              <a:ext uri="{FF2B5EF4-FFF2-40B4-BE49-F238E27FC236}">
                <a16:creationId xmlns:a16="http://schemas.microsoft.com/office/drawing/2014/main" id="{8DC8EF3C-3E2D-41B5-8456-33B791039B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332" r="20332"/>
          <a:stretch>
            <a:fillRect/>
          </a:stretch>
        </p:blipFill>
        <p:spPr>
          <a:xfrm>
            <a:off x="5519738" y="0"/>
            <a:ext cx="6103937" cy="6858000"/>
          </a:xfrm>
        </p:spPr>
      </p:pic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1A811C2B-88C7-47BE-A3F4-B0BC69F8C17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1" b="61"/>
          <a:stretch>
            <a:fillRect/>
          </a:stretch>
        </p:blipFill>
        <p:spPr/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310033-8999-4CBE-A3BE-E1B8F1CE53F3}"/>
              </a:ext>
            </a:extLst>
          </p:cNvPr>
          <p:cNvSpPr txBox="1"/>
          <p:nvPr/>
        </p:nvSpPr>
        <p:spPr>
          <a:xfrm>
            <a:off x="2" y="6858000"/>
            <a:ext cx="91554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://www.ufstarfleet.org/wiki/index.php?title=Planets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nc-nd/3.0/"/>
              </a:rPr>
              <a:t>CC BY-NC-ND</a:t>
            </a:r>
            <a:endParaRPr lang="it-IT" sz="9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68" y="973512"/>
            <a:ext cx="10021644" cy="2281355"/>
          </a:xfrm>
        </p:spPr>
        <p:txBody>
          <a:bodyPr rtlCol="0" anchor="b"/>
          <a:lstStyle/>
          <a:p>
            <a:pPr rtl="0"/>
            <a:r>
              <a:rPr lang="it-IT" sz="3600" dirty="0"/>
              <a:t>THANKS FOR YOUR ATTENTION  </a:t>
            </a:r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3" y="403654"/>
            <a:ext cx="4421856" cy="141173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The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3828377"/>
          </a:xfrm>
        </p:spPr>
        <p:txBody>
          <a:bodyPr rtlCol="0"/>
          <a:lstStyle/>
          <a:p>
            <a:pPr marL="457200" indent="-457200" algn="just" rtl="0">
              <a:buFont typeface="+mj-lt"/>
              <a:buAutoNum type="arabicPeriod"/>
            </a:pPr>
            <a:r>
              <a:rPr lang="it-IT" dirty="0"/>
              <a:t>Use machine learning on present features to </a:t>
            </a:r>
            <a:r>
              <a:rPr lang="it-IT" dirty="0" err="1"/>
              <a:t>construct</a:t>
            </a:r>
            <a:r>
              <a:rPr lang="it-IT" dirty="0"/>
              <a:t> a </a:t>
            </a:r>
            <a:r>
              <a:rPr lang="it-IT" dirty="0" err="1"/>
              <a:t>regression</a:t>
            </a:r>
            <a:r>
              <a:rPr lang="it-IT" dirty="0"/>
              <a:t> tree that </a:t>
            </a:r>
            <a:r>
              <a:rPr lang="it-IT" dirty="0" err="1"/>
              <a:t>predict</a:t>
            </a:r>
            <a:r>
              <a:rPr lang="it-IT" dirty="0"/>
              <a:t> some </a:t>
            </a:r>
            <a:r>
              <a:rPr lang="it-IT" dirty="0" err="1"/>
              <a:t>parameter</a:t>
            </a:r>
            <a:endParaRPr lang="it-IT" dirty="0"/>
          </a:p>
          <a:p>
            <a:pPr marL="457200" indent="-457200" algn="just" rtl="0">
              <a:buFont typeface="+mj-lt"/>
              <a:buAutoNum type="arabicPeriod"/>
            </a:pPr>
            <a:endParaRPr lang="it-IT" dirty="0"/>
          </a:p>
          <a:p>
            <a:pPr marL="457200" indent="-457200" algn="just" rtl="0">
              <a:buFont typeface="+mj-lt"/>
              <a:buAutoNum type="arabicPeriod"/>
            </a:pPr>
            <a:r>
              <a:rPr lang="it-IT" dirty="0" err="1"/>
              <a:t>Convert</a:t>
            </a:r>
            <a:r>
              <a:rPr lang="it-IT" dirty="0"/>
              <a:t> the </a:t>
            </a:r>
            <a:r>
              <a:rPr lang="it-IT" dirty="0" err="1"/>
              <a:t>regression</a:t>
            </a:r>
            <a:r>
              <a:rPr lang="it-IT" dirty="0"/>
              <a:t> tree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Jena rules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prodict</a:t>
            </a:r>
            <a:r>
              <a:rPr lang="it-IT" dirty="0"/>
              <a:t> the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3501FE53-30B5-4C88-8BA0-6670A5DFE82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994" r="24994"/>
          <a:stretch>
            <a:fillRect/>
          </a:stretch>
        </p:blipFill>
        <p:spPr/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18D28B-DCAA-42E7-830A-3ACBB6346641}"/>
              </a:ext>
            </a:extLst>
          </p:cNvPr>
          <p:cNvSpPr txBox="1"/>
          <p:nvPr/>
        </p:nvSpPr>
        <p:spPr>
          <a:xfrm>
            <a:off x="5519738" y="6858000"/>
            <a:ext cx="6103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www.wired.it/attualita/tech/2018/02/28/big-data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4502A66-4224-4019-9F05-5F1860F0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096344"/>
            <a:ext cx="10510754" cy="2281355"/>
          </a:xfrm>
        </p:spPr>
        <p:txBody>
          <a:bodyPr/>
          <a:lstStyle/>
          <a:p>
            <a:r>
              <a:rPr lang="it-IT" dirty="0"/>
              <a:t>DATA RETRIEVING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2E5E50-246B-4E16-B5C1-979F49B32C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6509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76F1127-B81E-46CF-A7ED-1F2D9092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67369"/>
            <a:ext cx="3676782" cy="2273989"/>
          </a:xfrm>
        </p:spPr>
        <p:txBody>
          <a:bodyPr>
            <a:normAutofit/>
          </a:bodyPr>
          <a:lstStyle/>
          <a:p>
            <a:r>
              <a:rPr lang="it-IT" dirty="0"/>
              <a:t>QUERYING DBPEDIA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A2EC010-1BD7-4C52-9674-F0A663C51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3198228"/>
            <a:ext cx="4420421" cy="186953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 err="1"/>
              <a:t>DBpedia</a:t>
            </a:r>
            <a:r>
              <a:rPr lang="en-GB" dirty="0"/>
              <a:t> is a crowd-sourced community effort to extract structured content from the information created in various Wikimedia projects.</a:t>
            </a:r>
          </a:p>
          <a:p>
            <a:endParaRPr lang="en-GB" dirty="0"/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314E711-0697-4312-A4D5-376C0D81A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6504" y="2230916"/>
            <a:ext cx="5194225" cy="3200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C0F78F-FA4A-4A3A-A34F-343C1E3B5A3F}"/>
              </a:ext>
            </a:extLst>
          </p:cNvPr>
          <p:cNvSpPr txBox="1"/>
          <p:nvPr/>
        </p:nvSpPr>
        <p:spPr>
          <a:xfrm>
            <a:off x="8637223" y="6930494"/>
            <a:ext cx="302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3" tooltip="https://en.wikipedia.org/wiki/DBpedia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4" tooltip="https://creativecommons.org/licenses/by-sa/3.0/"/>
              </a:rPr>
              <a:t>CC BY-SA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366055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DFE420C-5C7D-435A-82F3-4B746D270F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915CCE5C-D827-4073-BAA4-DA27C0E6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8" y="550843"/>
            <a:ext cx="3668617" cy="2290516"/>
          </a:xfrm>
        </p:spPr>
        <p:txBody>
          <a:bodyPr>
            <a:normAutofit/>
          </a:bodyPr>
          <a:lstStyle/>
          <a:p>
            <a:r>
              <a:rPr lang="it-IT" dirty="0"/>
              <a:t>QUERYING DBPEDIA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BE4833C-0B7B-4416-A36F-E00E23B6A9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3198228"/>
            <a:ext cx="3742884" cy="2458933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 err="1"/>
              <a:t>Querying</a:t>
            </a:r>
            <a:r>
              <a:rPr lang="it-IT" dirty="0"/>
              <a:t> </a:t>
            </a:r>
            <a:r>
              <a:rPr lang="it-IT" dirty="0" err="1"/>
              <a:t>dbpedia</a:t>
            </a:r>
            <a:r>
              <a:rPr lang="it-IT" dirty="0"/>
              <a:t> by a SPARQL end-point we </a:t>
            </a:r>
            <a:r>
              <a:rPr lang="it-IT" dirty="0" err="1"/>
              <a:t>obtain</a:t>
            </a:r>
            <a:r>
              <a:rPr lang="it-IT" dirty="0"/>
              <a:t> the following </a:t>
            </a:r>
            <a:r>
              <a:rPr lang="it-IT" dirty="0" err="1"/>
              <a:t>triples</a:t>
            </a:r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 err="1"/>
              <a:t>Notice</a:t>
            </a:r>
            <a:r>
              <a:rPr lang="it-IT" dirty="0"/>
              <a:t> that </a:t>
            </a:r>
            <a:r>
              <a:rPr lang="it-IT" dirty="0" err="1"/>
              <a:t>objects</a:t>
            </a:r>
            <a:r>
              <a:rPr lang="it-IT" dirty="0"/>
              <a:t> on the </a:t>
            </a:r>
            <a:r>
              <a:rPr lang="it-IT" dirty="0" err="1"/>
              <a:t>triples</a:t>
            </a:r>
            <a:r>
              <a:rPr lang="it-IT" dirty="0"/>
              <a:t> are </a:t>
            </a:r>
            <a:r>
              <a:rPr lang="it-IT" dirty="0" err="1"/>
              <a:t>numeric</a:t>
            </a:r>
            <a:r>
              <a:rPr lang="it-IT" dirty="0"/>
              <a:t> </a:t>
            </a:r>
            <a:r>
              <a:rPr lang="it-IT" dirty="0" err="1"/>
              <a:t>litteral</a:t>
            </a:r>
            <a:endParaRPr lang="it-IT" dirty="0"/>
          </a:p>
        </p:txBody>
      </p:sp>
      <p:pic>
        <p:nvPicPr>
          <p:cNvPr id="9" name="Segnaposto grafico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E6B32C-0EE3-4C99-83AE-3AC6D95C6202}"/>
              </a:ext>
            </a:extLst>
          </p:cNvPr>
          <p:cNvPicPr>
            <a:picLocks noGrp="1" noChangeAspect="1"/>
          </p:cNvPicPr>
          <p:nvPr>
            <p:ph type="chart" sz="quarter" idx="32"/>
          </p:nvPr>
        </p:nvPicPr>
        <p:blipFill>
          <a:blip r:embed="rId2"/>
          <a:stretch>
            <a:fillRect/>
          </a:stretch>
        </p:blipFill>
        <p:spPr>
          <a:xfrm>
            <a:off x="4858439" y="264405"/>
            <a:ext cx="6731305" cy="57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2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24502A66-4224-4019-9F05-5F1860F0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096344"/>
            <a:ext cx="10510754" cy="2281355"/>
          </a:xfrm>
        </p:spPr>
        <p:txBody>
          <a:bodyPr/>
          <a:lstStyle/>
          <a:p>
            <a:r>
              <a:rPr lang="it-IT" dirty="0"/>
              <a:t>SCIKIT-LEARN</a:t>
            </a:r>
            <a:br>
              <a:rPr lang="it-IT" dirty="0"/>
            </a:br>
            <a:r>
              <a:rPr lang="it-IT" dirty="0"/>
              <a:t>REGRESSION TREE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2E5E50-246B-4E16-B5C1-979F49B32C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8491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5606754-2B91-431E-96C3-1F763AB8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223" y="1073682"/>
            <a:ext cx="5056083" cy="782638"/>
          </a:xfrm>
        </p:spPr>
        <p:txBody>
          <a:bodyPr>
            <a:normAutofit fontScale="90000"/>
          </a:bodyPr>
          <a:lstStyle/>
          <a:p>
            <a:r>
              <a:rPr lang="it-IT" dirty="0"/>
              <a:t>PREPROCCESSING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1B924C7-A0ED-4CD6-A26E-723AE145D9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6" y="2489812"/>
            <a:ext cx="4421856" cy="2996588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let</a:t>
            </a:r>
            <a:r>
              <a:rPr lang="it-IT" dirty="0"/>
              <a:t> scikit-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processable</a:t>
            </a:r>
            <a:r>
              <a:rPr lang="it-IT" dirty="0"/>
              <a:t> data, </a:t>
            </a:r>
            <a:r>
              <a:rPr lang="it-IT" dirty="0" err="1"/>
              <a:t>triples</a:t>
            </a:r>
            <a:r>
              <a:rPr lang="it-IT" dirty="0"/>
              <a:t> are </a:t>
            </a:r>
            <a:r>
              <a:rPr lang="it-IT" dirty="0" err="1"/>
              <a:t>transformed</a:t>
            </a:r>
            <a:r>
              <a:rPr lang="it-IT" dirty="0"/>
              <a:t> in a </a:t>
            </a:r>
            <a:r>
              <a:rPr lang="it-IT" dirty="0" err="1"/>
              <a:t>matrix</a:t>
            </a:r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triples</a:t>
            </a:r>
            <a:r>
              <a:rPr lang="it-IT" dirty="0"/>
              <a:t> that </a:t>
            </a:r>
            <a:r>
              <a:rPr lang="it-IT" dirty="0" err="1"/>
              <a:t>contains</a:t>
            </a:r>
            <a:r>
              <a:rPr lang="it-IT" dirty="0"/>
              <a:t> features in X </a:t>
            </a:r>
            <a:r>
              <a:rPr lang="it-IT" dirty="0" err="1"/>
              <a:t>matrix</a:t>
            </a:r>
            <a:endParaRPr lang="it-IT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triples</a:t>
            </a:r>
            <a:r>
              <a:rPr lang="it-IT" dirty="0"/>
              <a:t> that </a:t>
            </a:r>
            <a:r>
              <a:rPr lang="it-IT" dirty="0" err="1"/>
              <a:t>contains</a:t>
            </a:r>
            <a:r>
              <a:rPr lang="it-IT" dirty="0"/>
              <a:t> the target in y vector</a:t>
            </a:r>
          </a:p>
        </p:txBody>
      </p:sp>
      <p:pic>
        <p:nvPicPr>
          <p:cNvPr id="34" name="Segnaposto immagine 33" descr="Immagine che contiene finestra, interni, edificio, largo&#10;&#10;Descrizione generata automaticamente">
            <a:extLst>
              <a:ext uri="{FF2B5EF4-FFF2-40B4-BE49-F238E27FC236}">
                <a16:creationId xmlns:a16="http://schemas.microsoft.com/office/drawing/2014/main" id="{CFAAE878-AE82-4A9C-B601-76C8B5E98F5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878" r="128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20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024E4-5D28-452E-AA19-BCA98A7B1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495E168-DA5E-4888-8D8A-92B118324C14}" type="slidenum">
              <a:rPr lang="it-IT" noProof="0" smtClean="0"/>
              <a:pPr rtl="0"/>
              <a:t>9</a:t>
            </a:fld>
            <a:endParaRPr lang="it-IT" noProof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454C8082-DC70-4D63-BD58-C05252A4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29" y="627230"/>
            <a:ext cx="11648141" cy="770312"/>
          </a:xfrm>
        </p:spPr>
        <p:txBody>
          <a:bodyPr>
            <a:normAutofit/>
          </a:bodyPr>
          <a:lstStyle/>
          <a:p>
            <a:r>
              <a:rPr lang="it-IT" sz="3600" dirty="0"/>
              <a:t>FROM </a:t>
            </a:r>
            <a:r>
              <a:rPr lang="it-IT" dirty="0"/>
              <a:t>REGRESSION</a:t>
            </a:r>
            <a:r>
              <a:rPr lang="it-IT" sz="3600" dirty="0"/>
              <a:t> TREE TO JENA RULES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F2EB48E3-CAA0-48CD-9010-8294CC2D9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929" y="2163483"/>
            <a:ext cx="5160963" cy="460188"/>
          </a:xfrm>
        </p:spPr>
        <p:txBody>
          <a:bodyPr>
            <a:noAutofit/>
          </a:bodyPr>
          <a:lstStyle/>
          <a:p>
            <a:r>
              <a:rPr lang="it-IT" sz="1800" dirty="0"/>
              <a:t>Using sklearn library a </a:t>
            </a:r>
            <a:r>
              <a:rPr lang="it-IT" sz="1800" dirty="0" err="1"/>
              <a:t>regression</a:t>
            </a:r>
            <a:r>
              <a:rPr lang="it-IT" sz="1800" dirty="0"/>
              <a:t> tree </a:t>
            </a:r>
            <a:r>
              <a:rPr lang="it-IT" sz="1800" dirty="0" err="1"/>
              <a:t>will</a:t>
            </a:r>
            <a:r>
              <a:rPr lang="it-IT" sz="1800" dirty="0"/>
              <a:t> be </a:t>
            </a:r>
            <a:r>
              <a:rPr lang="it-IT" sz="1800" dirty="0" err="1"/>
              <a:t>produced</a:t>
            </a:r>
            <a:endParaRPr lang="it-IT" sz="1800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0C610615-390F-4B67-A60B-E9D100976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7994" y="2083456"/>
            <a:ext cx="5217553" cy="507345"/>
          </a:xfrm>
        </p:spPr>
        <p:txBody>
          <a:bodyPr>
            <a:noAutofit/>
          </a:bodyPr>
          <a:lstStyle/>
          <a:p>
            <a:r>
              <a:rPr lang="it-IT" sz="1800" dirty="0"/>
              <a:t>Then the </a:t>
            </a:r>
            <a:r>
              <a:rPr lang="it-IT" sz="1800" dirty="0" err="1"/>
              <a:t>regression</a:t>
            </a:r>
            <a:r>
              <a:rPr lang="it-IT" sz="1800" dirty="0"/>
              <a:t> tree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converted</a:t>
            </a:r>
            <a:r>
              <a:rPr lang="it-IT" sz="1800" dirty="0"/>
              <a:t> in Jena rules </a:t>
            </a:r>
          </a:p>
        </p:txBody>
      </p:sp>
      <p:pic>
        <p:nvPicPr>
          <p:cNvPr id="11" name="Segnaposto grafico 10">
            <a:extLst>
              <a:ext uri="{FF2B5EF4-FFF2-40B4-BE49-F238E27FC236}">
                <a16:creationId xmlns:a16="http://schemas.microsoft.com/office/drawing/2014/main" id="{9009FB37-BFEF-4BB8-A0F0-38F54F8766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9494" y="2761034"/>
            <a:ext cx="4737848" cy="35321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2D50C61-916E-49EB-BAE5-7B2DB2DD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01" y="2761034"/>
            <a:ext cx="4781900" cy="3597317"/>
          </a:xfrm>
          <a:prstGeom prst="rect">
            <a:avLst/>
          </a:prstGeom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24683276-94F5-462C-B3BC-A0DB853BC05E}"/>
              </a:ext>
            </a:extLst>
          </p:cNvPr>
          <p:cNvSpPr/>
          <p:nvPr/>
        </p:nvSpPr>
        <p:spPr>
          <a:xfrm>
            <a:off x="5432892" y="4249271"/>
            <a:ext cx="1021696" cy="705223"/>
          </a:xfrm>
          <a:prstGeom prst="rightArrow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0746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578_TF45331398" id="{EEAE7157-8D28-4029-B516-7409F9B74F74}" vid="{4902725F-DE2F-4FFD-B305-76075757BFC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Office PowerPoint</Application>
  <PresentationFormat>Widescreen</PresentationFormat>
  <Paragraphs>116</Paragraphs>
  <Slides>20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Lucida Grande</vt:lpstr>
      <vt:lpstr>Arial</vt:lpstr>
      <vt:lpstr>Calibri</vt:lpstr>
      <vt:lpstr>Cambria Math</vt:lpstr>
      <vt:lpstr>Verdana</vt:lpstr>
      <vt:lpstr>Wingdings</vt:lpstr>
      <vt:lpstr>Tema di Office</vt:lpstr>
      <vt:lpstr>SEMANTIC WEB TECHNOLOGIES</vt:lpstr>
      <vt:lpstr>The Problem</vt:lpstr>
      <vt:lpstr>The solution</vt:lpstr>
      <vt:lpstr>DATA RETRIEVING</vt:lpstr>
      <vt:lpstr>QUERYING DBPEDIA</vt:lpstr>
      <vt:lpstr>QUERYING DBPEDIA</vt:lpstr>
      <vt:lpstr>SCIKIT-LEARN REGRESSION TREE</vt:lpstr>
      <vt:lpstr>PREPROCCESSING</vt:lpstr>
      <vt:lpstr>FROM REGRESSION TREE TO JENA RULES</vt:lpstr>
      <vt:lpstr>USING JENA RULES</vt:lpstr>
      <vt:lpstr>JENA RULES</vt:lpstr>
      <vt:lpstr>BUT HOW MUCH ACCURATE IS THE MODEL?</vt:lpstr>
      <vt:lpstr>DATASETS</vt:lpstr>
      <vt:lpstr>FEATURES</vt:lpstr>
      <vt:lpstr>PLANETS</vt:lpstr>
      <vt:lpstr>  PEOPLE</vt:lpstr>
      <vt:lpstr>  HOTELS</vt:lpstr>
      <vt:lpstr>CONCLUSIONS</vt:lpstr>
      <vt:lpstr>FUTURE WORKS</vt:lpstr>
      <vt:lpstr>THANKS FOR YOUR ATTENTION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2019-06-14T09:23:35Z</dcterms:created>
  <dcterms:modified xsi:type="dcterms:W3CDTF">2019-06-14T18:32:39Z</dcterms:modified>
</cp:coreProperties>
</file>